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7" r:id="rId9"/>
    <p:sldId id="278" r:id="rId10"/>
    <p:sldId id="279" r:id="rId11"/>
    <p:sldId id="280" r:id="rId12"/>
    <p:sldId id="288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</p:sldIdLst>
  <p:sldSz cx="12188825" cy="6858000"/>
  <p:notesSz cx="6858000" cy="91440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1/5/2019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1/5/2019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arsonvue.com/comptia/" TargetMode="Externa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WuLl8SgdMVQ" TargetMode="Externa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Exam TK0-201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4.0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4.0 Group Facilitation</a:t>
            </a:r>
          </a:p>
          <a:p>
            <a:pPr lvl="1"/>
            <a:r>
              <a:rPr lang="en-US" dirty="0"/>
              <a:t>4A Establish and maintain a learner-centered environment.</a:t>
            </a:r>
          </a:p>
          <a:p>
            <a:pPr lvl="1"/>
            <a:r>
              <a:rPr lang="en-US" dirty="0"/>
              <a:t>4B Use a variety of question types and techniques.</a:t>
            </a:r>
          </a:p>
          <a:p>
            <a:pPr lvl="1"/>
            <a:r>
              <a:rPr lang="en-US" dirty="0"/>
              <a:t>4C Address learner needs for additional explanation and encouragement.</a:t>
            </a:r>
          </a:p>
          <a:p>
            <a:pPr lvl="1"/>
            <a:r>
              <a:rPr lang="en-US" dirty="0"/>
              <a:t>4D Motivate and reinforce learners.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5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5.0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5.0 Evaluate the Training Event</a:t>
            </a:r>
          </a:p>
          <a:p>
            <a:pPr lvl="1"/>
            <a:r>
              <a:rPr lang="en-US" dirty="0"/>
              <a:t>5A Evaluate learner performance throughout the training event.</a:t>
            </a:r>
          </a:p>
          <a:p>
            <a:pPr lvl="1"/>
            <a:r>
              <a:rPr lang="en-US" dirty="0"/>
              <a:t>5B Evaluate trainer performance and delivery of course.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3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</a:t>
            </a:r>
            <a:r>
              <a:rPr lang="en-US" dirty="0"/>
              <a:t>we pass the exam?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Computer-based exam (LX0-201)</a:t>
            </a:r>
          </a:p>
          <a:p>
            <a:pPr lvl="1"/>
            <a:r>
              <a:rPr lang="en-US" dirty="0">
                <a:hlinkClick r:id="rId3"/>
              </a:rPr>
              <a:t>http://www.pearsonvue.com/comptia/</a:t>
            </a:r>
            <a:endParaRPr lang="en-US" dirty="0"/>
          </a:p>
          <a:p>
            <a:r>
              <a:rPr lang="en-US" dirty="0"/>
              <a:t>Performance-based exam (LX0-202 or LX0-203)</a:t>
            </a:r>
          </a:p>
          <a:p>
            <a:pPr lvl="1"/>
            <a:r>
              <a:rPr lang="en-US" dirty="0"/>
              <a:t>Submit video of yourself teaching</a:t>
            </a:r>
          </a:p>
          <a:p>
            <a:pPr lvl="1"/>
            <a:r>
              <a:rPr lang="en-US" dirty="0"/>
              <a:t>More on this later in the course</a:t>
            </a:r>
          </a:p>
          <a:p>
            <a:r>
              <a:rPr lang="en-US" dirty="0"/>
              <a:t>Example of video:</a:t>
            </a:r>
          </a:p>
          <a:p>
            <a:pPr lvl="1"/>
            <a:endParaRPr lang="en-US" dirty="0"/>
          </a:p>
        </p:txBody>
      </p:sp>
      <p:pic>
        <p:nvPicPr>
          <p:cNvPr id="4" name="Online Media 3" title="How to Pass the CTT+? | Sample Submission Video">
            <a:hlinkClick r:id="" action="ppaction://media"/>
            <a:extLst>
              <a:ext uri="{FF2B5EF4-FFF2-40B4-BE49-F238E27FC236}">
                <a16:creationId xmlns:a16="http://schemas.microsoft.com/office/drawing/2014/main" id="{DA3D8E6F-9D2B-4107-BF8C-1DDD8B253B69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170613" y="2752725"/>
            <a:ext cx="4572000" cy="257175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22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learning objectives</a:t>
            </a:r>
          </a:p>
          <a:p>
            <a:pPr lvl="1"/>
            <a:r>
              <a:rPr lang="en-US" dirty="0"/>
              <a:t>Match them to learner and organizational needs</a:t>
            </a:r>
          </a:p>
          <a:p>
            <a:r>
              <a:rPr lang="en-US" dirty="0"/>
              <a:t>Knowledge of key content points likely to cause learner confusion or resistance</a:t>
            </a:r>
          </a:p>
          <a:p>
            <a:pPr lvl="1"/>
            <a:r>
              <a:rPr lang="en-US" dirty="0"/>
              <a:t>What has confused your students in the past?</a:t>
            </a:r>
          </a:p>
          <a:p>
            <a:pPr lvl="1"/>
            <a:r>
              <a:rPr lang="en-US" dirty="0"/>
              <a:t>What has confused YOU as a student in the past?</a:t>
            </a:r>
          </a:p>
          <a:p>
            <a:pPr lvl="2"/>
            <a:r>
              <a:rPr lang="en-US" dirty="0"/>
              <a:t>Put yourself in their places</a:t>
            </a:r>
          </a:p>
          <a:p>
            <a:pPr lvl="2"/>
            <a:r>
              <a:rPr lang="en-US" dirty="0"/>
              <a:t>Empathy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key characteristics of the learning environment</a:t>
            </a:r>
          </a:p>
          <a:p>
            <a:pPr lvl="1"/>
            <a:r>
              <a:rPr lang="en-US" dirty="0"/>
              <a:t>What barriers to learning are there?</a:t>
            </a:r>
          </a:p>
          <a:p>
            <a:pPr lvl="2"/>
            <a:r>
              <a:rPr lang="en-US" dirty="0"/>
              <a:t>Physical?</a:t>
            </a:r>
          </a:p>
          <a:p>
            <a:pPr lvl="2"/>
            <a:r>
              <a:rPr lang="en-US" dirty="0"/>
              <a:t>Emotional?</a:t>
            </a:r>
          </a:p>
          <a:p>
            <a:pPr lvl="1"/>
            <a:r>
              <a:rPr lang="en-US" dirty="0"/>
              <a:t>What kinds of technologies are used?</a:t>
            </a:r>
          </a:p>
          <a:p>
            <a:pPr lvl="2"/>
            <a:r>
              <a:rPr lang="en-US" dirty="0"/>
              <a:t>Presenter tech?</a:t>
            </a:r>
          </a:p>
          <a:p>
            <a:pPr lvl="2"/>
            <a:r>
              <a:rPr lang="en-US" dirty="0"/>
              <a:t>Students’ tech?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9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 types of needs assessments</a:t>
            </a:r>
          </a:p>
          <a:p>
            <a:pPr lvl="1"/>
            <a:r>
              <a:rPr lang="en-US" dirty="0"/>
              <a:t>I.e., surveys or interviews with learners or their managers</a:t>
            </a:r>
          </a:p>
          <a:p>
            <a:pPr lvl="1"/>
            <a:r>
              <a:rPr lang="en-US" dirty="0"/>
              <a:t>What else?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6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learning outcomes not specified in the materials but desired by the organization or learner</a:t>
            </a:r>
          </a:p>
          <a:p>
            <a:pPr lvl="1"/>
            <a:r>
              <a:rPr lang="en-US" dirty="0"/>
              <a:t>What is the course for?</a:t>
            </a:r>
          </a:p>
          <a:p>
            <a:pPr lvl="2"/>
            <a:r>
              <a:rPr lang="en-US" dirty="0"/>
              <a:t>Education?</a:t>
            </a:r>
          </a:p>
          <a:p>
            <a:pPr lvl="2"/>
            <a:r>
              <a:rPr lang="en-US" dirty="0"/>
              <a:t>Training?</a:t>
            </a:r>
          </a:p>
          <a:p>
            <a:pPr lvl="2"/>
            <a:r>
              <a:rPr lang="en-US" dirty="0"/>
              <a:t>Certification?</a:t>
            </a:r>
          </a:p>
          <a:p>
            <a:pPr lvl="1"/>
            <a:r>
              <a:rPr lang="en-US" dirty="0"/>
              <a:t>Who benefits in the end?</a:t>
            </a:r>
          </a:p>
          <a:p>
            <a:pPr lvl="2"/>
            <a:r>
              <a:rPr lang="en-US" dirty="0"/>
              <a:t>Customers?  (sales personnel training)</a:t>
            </a:r>
          </a:p>
          <a:p>
            <a:pPr lvl="2"/>
            <a:r>
              <a:rPr lang="en-US" dirty="0"/>
              <a:t>Suppliers?  (purchasing personnel training)</a:t>
            </a:r>
          </a:p>
          <a:p>
            <a:pPr lvl="2"/>
            <a:r>
              <a:rPr lang="en-US" dirty="0"/>
              <a:t>Internal?  (process training/certification)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0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situations in which it is appropriate to modify original learning activities and materials</a:t>
            </a:r>
          </a:p>
          <a:p>
            <a:pPr lvl="1"/>
            <a:r>
              <a:rPr lang="en-US" dirty="0"/>
              <a:t>Not all trainees are created equal!</a:t>
            </a:r>
          </a:p>
          <a:p>
            <a:pPr lvl="2"/>
            <a:r>
              <a:rPr lang="en-US" dirty="0"/>
              <a:t>Learning styles</a:t>
            </a:r>
          </a:p>
          <a:p>
            <a:pPr lvl="2"/>
            <a:r>
              <a:rPr lang="en-US" dirty="0"/>
              <a:t>Modifications/accommodations</a:t>
            </a:r>
          </a:p>
          <a:p>
            <a:pPr lvl="1"/>
            <a:r>
              <a:rPr lang="en-US" dirty="0"/>
              <a:t>Not all organizational needs are created equal, either…</a:t>
            </a:r>
          </a:p>
          <a:p>
            <a:pPr lvl="2"/>
            <a:r>
              <a:rPr lang="en-US" dirty="0"/>
              <a:t>Process training</a:t>
            </a:r>
          </a:p>
          <a:p>
            <a:pPr lvl="3"/>
            <a:r>
              <a:rPr lang="en-US" dirty="0"/>
              <a:t>Task accomplishment is the goal</a:t>
            </a:r>
          </a:p>
          <a:p>
            <a:pPr lvl="2"/>
            <a:r>
              <a:rPr lang="en-US" dirty="0"/>
              <a:t>Certification training</a:t>
            </a:r>
          </a:p>
          <a:p>
            <a:pPr lvl="3"/>
            <a:r>
              <a:rPr lang="en-US" dirty="0"/>
              <a:t>Passing the exam is the goal</a:t>
            </a:r>
          </a:p>
          <a:p>
            <a:pPr lvl="2"/>
            <a:r>
              <a:rPr lang="en-US" dirty="0"/>
              <a:t>Compliance training</a:t>
            </a:r>
          </a:p>
          <a:p>
            <a:pPr lvl="3"/>
            <a:r>
              <a:rPr lang="en-US" dirty="0"/>
              <a:t>Obeying rules and regulations is the goal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98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techniques for modifying learning activities and materials to meet the needs of the organization, learner and/or situation</a:t>
            </a:r>
          </a:p>
          <a:p>
            <a:pPr lvl="1"/>
            <a:r>
              <a:rPr lang="en-US" dirty="0"/>
              <a:t>Environmental</a:t>
            </a:r>
          </a:p>
          <a:p>
            <a:pPr lvl="2"/>
            <a:r>
              <a:rPr lang="en-US" dirty="0"/>
              <a:t>Technology limitations</a:t>
            </a:r>
          </a:p>
          <a:p>
            <a:pPr lvl="2"/>
            <a:r>
              <a:rPr lang="en-US" dirty="0"/>
              <a:t>Space limitations</a:t>
            </a:r>
          </a:p>
          <a:p>
            <a:pPr lvl="2"/>
            <a:r>
              <a:rPr lang="en-US" dirty="0"/>
              <a:t>Time limitations</a:t>
            </a:r>
          </a:p>
          <a:p>
            <a:pPr lvl="1"/>
            <a:r>
              <a:rPr lang="en-US" dirty="0"/>
              <a:t>Personal</a:t>
            </a:r>
          </a:p>
          <a:p>
            <a:pPr lvl="2"/>
            <a:r>
              <a:rPr lang="en-US" dirty="0"/>
              <a:t>Special needs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93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course aims and objectives in order to ensure that any modifications have been made to ensure that an adequate range of learner characteristics have been addressed</a:t>
            </a:r>
          </a:p>
          <a:p>
            <a:pPr lvl="1"/>
            <a:r>
              <a:rPr lang="en-US" dirty="0"/>
              <a:t>Conduct audience analysis</a:t>
            </a:r>
          </a:p>
          <a:p>
            <a:pPr lvl="1"/>
            <a:r>
              <a:rPr lang="en-US" dirty="0"/>
              <a:t>Do mods still meet original needs?</a:t>
            </a:r>
          </a:p>
          <a:p>
            <a:pPr lvl="2"/>
            <a:r>
              <a:rPr lang="en-US" dirty="0"/>
              <a:t>If not, how to accommodate?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89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your instructor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25 years in USAF</a:t>
            </a:r>
          </a:p>
          <a:p>
            <a:pPr lvl="1"/>
            <a:r>
              <a:rPr lang="en-US" dirty="0"/>
              <a:t>9S100 Technical Applications Specialist</a:t>
            </a:r>
          </a:p>
          <a:p>
            <a:pPr lvl="1"/>
            <a:r>
              <a:rPr lang="en-US" dirty="0"/>
              <a:t>“Enlisted Scientists”</a:t>
            </a:r>
          </a:p>
          <a:p>
            <a:pPr lvl="1"/>
            <a:r>
              <a:rPr lang="en-US" dirty="0"/>
              <a:t>Nuclear Treaty Monitoring and Measurement &amp; Signature Intelligence</a:t>
            </a:r>
          </a:p>
          <a:p>
            <a:r>
              <a:rPr lang="en-US" dirty="0"/>
              <a:t>IT Professional</a:t>
            </a:r>
          </a:p>
          <a:p>
            <a:pPr lvl="1"/>
            <a:r>
              <a:rPr lang="en-US" dirty="0"/>
              <a:t>Multiple certs from CompTIA, Cisco, and Microsoft</a:t>
            </a:r>
          </a:p>
          <a:p>
            <a:r>
              <a:rPr lang="en-US" dirty="0"/>
              <a:t>Over 5 years teaching</a:t>
            </a:r>
          </a:p>
          <a:p>
            <a:pPr lvl="1"/>
            <a:r>
              <a:rPr lang="en-US" dirty="0"/>
              <a:t>K-12</a:t>
            </a:r>
          </a:p>
          <a:p>
            <a:pPr lvl="1"/>
            <a:r>
              <a:rPr lang="en-US" dirty="0"/>
              <a:t>Post-secondary</a:t>
            </a:r>
          </a:p>
          <a:p>
            <a:pPr lvl="1"/>
            <a:r>
              <a:rPr lang="en-US" dirty="0"/>
              <a:t>Adult education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1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instructional design techniques to create customized training</a:t>
            </a:r>
          </a:p>
          <a:p>
            <a:pPr lvl="1"/>
            <a:r>
              <a:rPr lang="en-US" u="sng" dirty="0"/>
              <a:t>Your SME knowledge</a:t>
            </a:r>
            <a:r>
              <a:rPr lang="en-US" dirty="0"/>
              <a:t> + </a:t>
            </a:r>
            <a:r>
              <a:rPr lang="en-US" u="sng" dirty="0"/>
              <a:t>your pedagogical knowledge</a:t>
            </a:r>
            <a:r>
              <a:rPr lang="en-US" dirty="0"/>
              <a:t> = </a:t>
            </a:r>
            <a:r>
              <a:rPr lang="en-US" u="sng" dirty="0"/>
              <a:t>success!</a:t>
            </a:r>
          </a:p>
          <a:p>
            <a:pPr lvl="1"/>
            <a:r>
              <a:rPr lang="en-US" dirty="0"/>
              <a:t>What is your subject matter?</a:t>
            </a:r>
          </a:p>
          <a:p>
            <a:pPr lvl="2"/>
            <a:r>
              <a:rPr lang="en-US" dirty="0"/>
              <a:t>What presentation technology fits best?</a:t>
            </a:r>
          </a:p>
          <a:p>
            <a:pPr lvl="1"/>
            <a:r>
              <a:rPr lang="en-US" dirty="0"/>
              <a:t>What do you do if your primary tech fails?</a:t>
            </a:r>
          </a:p>
          <a:p>
            <a:pPr lvl="2"/>
            <a:r>
              <a:rPr lang="en-US" dirty="0"/>
              <a:t>Power outage?</a:t>
            </a:r>
          </a:p>
          <a:p>
            <a:pPr lvl="2"/>
            <a:r>
              <a:rPr lang="en-US" dirty="0"/>
              <a:t>Unprepared BYOD students?</a:t>
            </a:r>
          </a:p>
          <a:p>
            <a:pPr lvl="2"/>
            <a:r>
              <a:rPr lang="en-US" dirty="0"/>
              <a:t>Network dropouts?</a:t>
            </a:r>
          </a:p>
          <a:p>
            <a:pPr lvl="2"/>
            <a:r>
              <a:rPr lang="en-US" dirty="0"/>
              <a:t>File server?</a:t>
            </a:r>
          </a:p>
          <a:p>
            <a:pPr lvl="2"/>
            <a:r>
              <a:rPr lang="en-US" dirty="0"/>
              <a:t>Portable media?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1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Knowledge of available instructional resources and delivery tools in a classroom or virtual session room</a:t>
            </a:r>
          </a:p>
          <a:p>
            <a:pPr lvl="1"/>
            <a:r>
              <a:rPr lang="en-US" dirty="0"/>
              <a:t>E.g., don’t re-invent the wheel!</a:t>
            </a:r>
          </a:p>
          <a:p>
            <a:pPr lvl="1"/>
            <a:r>
              <a:rPr lang="en-US" dirty="0"/>
              <a:t>Your industry’s best practices</a:t>
            </a:r>
          </a:p>
          <a:p>
            <a:pPr lvl="1"/>
            <a:r>
              <a:rPr lang="en-US" dirty="0"/>
              <a:t>Commercially developed resources</a:t>
            </a:r>
          </a:p>
          <a:p>
            <a:pPr lvl="1"/>
            <a:r>
              <a:rPr lang="en-US" dirty="0"/>
              <a:t>Free web resources</a:t>
            </a:r>
          </a:p>
          <a:p>
            <a:pPr lvl="2"/>
            <a:r>
              <a:rPr lang="en-US" dirty="0"/>
              <a:t>Beware of Copyright, etc.</a:t>
            </a:r>
          </a:p>
          <a:p>
            <a:pPr lvl="2"/>
            <a:r>
              <a:rPr lang="en-US" dirty="0"/>
              <a:t>Beware of quality</a:t>
            </a:r>
          </a:p>
          <a:p>
            <a:pPr lvl="1"/>
            <a:r>
              <a:rPr lang="en-US" dirty="0"/>
              <a:t>NETWORKING!!</a:t>
            </a:r>
          </a:p>
          <a:p>
            <a:pPr lvl="2"/>
            <a:r>
              <a:rPr lang="en-US" dirty="0"/>
              <a:t>The best teachers borrow:  talk to your friends and co-workers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3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research additional content information to address potential points of confusion or resistance</a:t>
            </a:r>
          </a:p>
          <a:p>
            <a:pPr lvl="1"/>
            <a:r>
              <a:rPr lang="en-US" dirty="0"/>
              <a:t>The “parking lot”</a:t>
            </a:r>
          </a:p>
          <a:p>
            <a:pPr lvl="1"/>
            <a:r>
              <a:rPr lang="en-US" dirty="0"/>
              <a:t>Assign research</a:t>
            </a:r>
          </a:p>
          <a:p>
            <a:pPr lvl="1"/>
            <a:r>
              <a:rPr lang="en-US" dirty="0"/>
              <a:t>Stay on track!</a:t>
            </a:r>
          </a:p>
          <a:p>
            <a:pPr lvl="2"/>
            <a:r>
              <a:rPr lang="en-US" dirty="0"/>
              <a:t>Don’t let students go down too many irrelevant paths</a:t>
            </a:r>
          </a:p>
          <a:p>
            <a:pPr lvl="2"/>
            <a:r>
              <a:rPr lang="en-US" dirty="0"/>
              <a:t>Do let students explore appropriately related ideas and concepts</a:t>
            </a:r>
          </a:p>
          <a:p>
            <a:pPr lvl="1"/>
            <a:r>
              <a:rPr lang="en-US" dirty="0"/>
              <a:t>Know your field well enough to that you don’t know it all, and well enough to know where to find that which you do not know.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69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assess learner’s current skill level and compare results with course prerequisites</a:t>
            </a:r>
          </a:p>
          <a:p>
            <a:pPr lvl="1"/>
            <a:r>
              <a:rPr lang="en-US" dirty="0"/>
              <a:t>Pre-tests</a:t>
            </a:r>
          </a:p>
          <a:p>
            <a:pPr lvl="1"/>
            <a:r>
              <a:rPr lang="en-US" dirty="0"/>
              <a:t>Verbal discussions</a:t>
            </a:r>
          </a:p>
          <a:p>
            <a:pPr lvl="1"/>
            <a:r>
              <a:rPr lang="en-US" dirty="0"/>
              <a:t>Online Q&amp;A board</a:t>
            </a:r>
          </a:p>
          <a:p>
            <a:pPr lvl="1"/>
            <a:r>
              <a:rPr lang="en-US" dirty="0"/>
              <a:t>MOST IMPORTANT:</a:t>
            </a:r>
          </a:p>
          <a:p>
            <a:pPr lvl="2"/>
            <a:r>
              <a:rPr lang="en-US" dirty="0"/>
              <a:t>Know that look in their eyes when they just don’t understand what you are trying to explain, especially when you are introducing brand new concepts and jargon.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7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assess organizational needs for additional learning outcomes</a:t>
            </a:r>
          </a:p>
          <a:p>
            <a:pPr lvl="1"/>
            <a:r>
              <a:rPr lang="en-US" dirty="0"/>
              <a:t>Not just an opportunity to sell more training</a:t>
            </a:r>
          </a:p>
          <a:p>
            <a:pPr lvl="1"/>
            <a:r>
              <a:rPr lang="en-US" dirty="0"/>
              <a:t>Find legitimate needs</a:t>
            </a:r>
          </a:p>
          <a:p>
            <a:pPr lvl="1"/>
            <a:r>
              <a:rPr lang="en-US" dirty="0"/>
              <a:t>Get feedback from</a:t>
            </a:r>
          </a:p>
          <a:p>
            <a:pPr lvl="2"/>
            <a:r>
              <a:rPr lang="en-US" dirty="0"/>
              <a:t>Students</a:t>
            </a:r>
          </a:p>
          <a:p>
            <a:pPr lvl="2"/>
            <a:r>
              <a:rPr lang="en-US" dirty="0"/>
              <a:t>Supervisors</a:t>
            </a:r>
          </a:p>
          <a:p>
            <a:pPr lvl="2"/>
            <a:r>
              <a:rPr lang="en-US" dirty="0"/>
              <a:t>Managers</a:t>
            </a:r>
          </a:p>
          <a:p>
            <a:pPr lvl="1"/>
            <a:r>
              <a:rPr lang="en-US" dirty="0"/>
              <a:t>Learn about organizational mission</a:t>
            </a:r>
          </a:p>
          <a:p>
            <a:pPr lvl="2"/>
            <a:r>
              <a:rPr lang="en-US" dirty="0"/>
              <a:t>If you are outside training contractor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05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analyze results of needs assessment of the learner in relation to learning objectives</a:t>
            </a:r>
          </a:p>
          <a:p>
            <a:pPr lvl="1"/>
            <a:r>
              <a:rPr lang="en-US" dirty="0"/>
              <a:t>Good analysis reveals student AND instructor weaknesses</a:t>
            </a:r>
          </a:p>
          <a:p>
            <a:pPr lvl="1"/>
            <a:r>
              <a:rPr lang="en-US" dirty="0"/>
              <a:t>Look at areas where all students are weak</a:t>
            </a:r>
          </a:p>
          <a:p>
            <a:pPr lvl="1"/>
            <a:r>
              <a:rPr lang="en-US" dirty="0"/>
              <a:t>Look at areas where all students are strong </a:t>
            </a:r>
          </a:p>
          <a:p>
            <a:pPr lvl="2"/>
            <a:r>
              <a:rPr lang="en-US" dirty="0"/>
              <a:t>Compare to weaknesses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modify learning materials to meet specific needs of an organization, learner or situation without compromising original course design</a:t>
            </a:r>
          </a:p>
          <a:p>
            <a:pPr lvl="1"/>
            <a:r>
              <a:rPr lang="en-US" dirty="0"/>
              <a:t>Accommodations and modifications must NOT soften rigor</a:t>
            </a:r>
          </a:p>
          <a:p>
            <a:pPr lvl="1"/>
            <a:r>
              <a:rPr lang="en-US" dirty="0"/>
              <a:t>Organizational goals remain valid</a:t>
            </a:r>
          </a:p>
          <a:p>
            <a:pPr lvl="2"/>
            <a:r>
              <a:rPr lang="en-US" dirty="0"/>
              <a:t>Only teaching method changes, not desired outcome</a:t>
            </a:r>
          </a:p>
          <a:p>
            <a:pPr lvl="2"/>
            <a:r>
              <a:rPr lang="en-US" dirty="0"/>
              <a:t>Discuss all mods with management prior to implementation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Key content points likely to cause learner confusion or resistance</a:t>
            </a:r>
          </a:p>
          <a:p>
            <a:pPr lvl="1"/>
            <a:r>
              <a:rPr lang="en-US" dirty="0"/>
              <a:t>Key characteristics of the learning environment</a:t>
            </a:r>
          </a:p>
          <a:p>
            <a:pPr lvl="1"/>
            <a:r>
              <a:rPr lang="en-US" dirty="0"/>
              <a:t>Types of needs assessments, such as surveys or interviews with learners or their managers</a:t>
            </a:r>
          </a:p>
          <a:p>
            <a:pPr lvl="1"/>
            <a:r>
              <a:rPr lang="en-US" dirty="0"/>
              <a:t>Learning outcomes not specified in the materials but desired by the organization or learner</a:t>
            </a:r>
          </a:p>
          <a:p>
            <a:pPr lvl="1"/>
            <a:r>
              <a:rPr lang="en-US" dirty="0"/>
              <a:t>Situations in which it is appropriate to modify original learning activities and materials</a:t>
            </a:r>
          </a:p>
          <a:p>
            <a:pPr lvl="1"/>
            <a:r>
              <a:rPr lang="en-US" dirty="0"/>
              <a:t>Techniques for modifying learning activities and materials to meet the needs of the organization, learner and/or situation</a:t>
            </a:r>
          </a:p>
          <a:p>
            <a:pPr lvl="1"/>
            <a:r>
              <a:rPr lang="en-US" dirty="0"/>
              <a:t>Course aims and objectives in order to ensure that any modifications have been made to ensure that an adequate range of learner characteristics have been addressed (e.g., conduct audience analysis)</a:t>
            </a:r>
          </a:p>
          <a:p>
            <a:pPr lvl="1"/>
            <a:r>
              <a:rPr lang="en-US" dirty="0"/>
              <a:t>Instructional design techniques to create customized training</a:t>
            </a:r>
          </a:p>
          <a:p>
            <a:pPr lvl="1"/>
            <a:r>
              <a:rPr lang="en-US" dirty="0"/>
              <a:t>Available instructional resources and delivery tools in a classroom or virtual session room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Research additional content information to address potential points of confusion or resistance</a:t>
            </a:r>
          </a:p>
          <a:p>
            <a:pPr lvl="1"/>
            <a:r>
              <a:rPr lang="en-US" dirty="0"/>
              <a:t>Assess learner’s current skill level and compare results with course prerequisites</a:t>
            </a:r>
          </a:p>
          <a:p>
            <a:pPr lvl="1"/>
            <a:r>
              <a:rPr lang="en-US" dirty="0"/>
              <a:t>Assess organizational needs for additional learning outcomes</a:t>
            </a:r>
          </a:p>
          <a:p>
            <a:pPr lvl="1"/>
            <a:r>
              <a:rPr lang="en-US" dirty="0"/>
              <a:t>Analyze results of needs assessment of the learner in relation to learning objectives</a:t>
            </a:r>
          </a:p>
          <a:p>
            <a:pPr lvl="1"/>
            <a:r>
              <a:rPr lang="en-US" dirty="0"/>
              <a:t>Modify learning materials to meet specific needs of an organization, learner or situation without compromising original course design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1, 2, 3, Appendix A</a:t>
            </a:r>
          </a:p>
          <a:p>
            <a:r>
              <a:rPr lang="en-US" sz="2800" dirty="0"/>
              <a:t>CompTIA CTT+ Program Overview</a:t>
            </a:r>
          </a:p>
          <a:p>
            <a:r>
              <a:rPr lang="en-US" sz="2800" dirty="0"/>
              <a:t>How to Prepare for the Classroom Trainer Exam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7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prepare?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Read, read, read…</a:t>
            </a:r>
          </a:p>
          <a:p>
            <a:pPr lvl="1"/>
            <a:r>
              <a:rPr lang="en-US" dirty="0"/>
              <a:t>Everything in the objectives</a:t>
            </a:r>
          </a:p>
          <a:p>
            <a:pPr lvl="1"/>
            <a:r>
              <a:rPr lang="en-US" dirty="0"/>
              <a:t>Everything in the applicable “How to Prepare” document</a:t>
            </a:r>
          </a:p>
          <a:p>
            <a:r>
              <a:rPr lang="en-US" dirty="0"/>
              <a:t>Skim (at minimum), read if you have time</a:t>
            </a:r>
          </a:p>
          <a:p>
            <a:pPr lvl="1"/>
            <a:r>
              <a:rPr lang="en-US" dirty="0"/>
              <a:t>Assigned textbook</a:t>
            </a:r>
          </a:p>
          <a:p>
            <a:pPr lvl="1"/>
            <a:r>
              <a:rPr lang="en-US" dirty="0"/>
              <a:t>Overview document</a:t>
            </a:r>
          </a:p>
          <a:p>
            <a:r>
              <a:rPr lang="en-US" dirty="0"/>
              <a:t>Keep pace</a:t>
            </a:r>
          </a:p>
          <a:p>
            <a:pPr lvl="1"/>
            <a:r>
              <a:rPr lang="en-US" dirty="0"/>
              <a:t>Use course schedule to plan reading and study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434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Speaking of Course Schedule…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22650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1.0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1.0 Planning Prior to the Course</a:t>
            </a:r>
          </a:p>
          <a:p>
            <a:pPr lvl="1"/>
            <a:r>
              <a:rPr lang="en-US" dirty="0"/>
              <a:t>1A Review learning objectives and match them to learner and organizational needs.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1B Create an environment conducive to learning.</a:t>
            </a:r>
          </a:p>
          <a:p>
            <a:pPr lvl="2"/>
            <a:r>
              <a:rPr lang="en-US" dirty="0"/>
              <a:t>Tomorrow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2.0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2.0 Methods and Media for Instructional Delivery</a:t>
            </a:r>
          </a:p>
          <a:p>
            <a:pPr lvl="1"/>
            <a:r>
              <a:rPr lang="en-US" dirty="0"/>
              <a:t>2A Select and implement delivery methods.</a:t>
            </a:r>
          </a:p>
          <a:p>
            <a:pPr lvl="1"/>
            <a:r>
              <a:rPr lang="en-US" dirty="0"/>
              <a:t>2B Use instructional media.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80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3.0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3.0 Instructor Credibility and Communications</a:t>
            </a:r>
          </a:p>
          <a:p>
            <a:pPr lvl="1"/>
            <a:r>
              <a:rPr lang="en-US" dirty="0"/>
              <a:t>3A Demonstrate professional conduct and content expertise.</a:t>
            </a:r>
          </a:p>
          <a:p>
            <a:pPr lvl="1"/>
            <a:r>
              <a:rPr lang="en-US" dirty="0"/>
              <a:t>3B Use communication and presentation skills to facilitate learning.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32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&amp;quot;&quot;/&gt;&lt;property id=&quot;20307&quot; value=&quot;256&quot;/&gt;&lt;/object&gt;&lt;object type=&quot;3&quot; unique_id=&quot;10249&quot;&gt;&lt;property id=&quot;20148&quot; value=&quot;5&quot;/&gt;&lt;property id=&quot;20300&quot; value=&quot;Slide 2 - &amp;quot;About your instructor&amp;quot;&quot;/&gt;&lt;property id=&quot;20307&quot; value=&quot;270&quot;/&gt;&lt;/object&gt;&lt;object type=&quot;3&quot; unique_id=&quot;10250&quot;&gt;&lt;property id=&quot;20148&quot; value=&quot;5&quot;/&gt;&lt;property id=&quot;20300&quot; value=&quot;Slide 3 - &amp;quot;What are we going to cover?&amp;quot;&quot;/&gt;&lt;property id=&quot;20307&quot; value=&quot;271&quot;/&gt;&lt;/object&gt;&lt;object type=&quot;3&quot; unique_id=&quot;10251&quot;&gt;&lt;property id=&quot;20148&quot; value=&quot;5&quot;/&gt;&lt;property id=&quot;20300&quot; value=&quot;Slide 4 - &amp;quot;Very important links&amp;quot;&quot;/&gt;&lt;property id=&quot;20307&quot; value=&quot;272&quot;/&gt;&lt;/object&gt;&lt;object type=&quot;3&quot; unique_id=&quot;10252&quot;&gt;&lt;property id=&quot;20148&quot; value=&quot;5&quot;/&gt;&lt;property id=&quot;20300&quot; value=&quot;Slide 5 - &amp;quot;How do we prepare?&amp;quot;&quot;/&gt;&lt;property id=&quot;20307&quot; value=&quot;273&quot;/&gt;&lt;/object&gt;&lt;object type=&quot;3&quot; unique_id=&quot;10253&quot;&gt;&lt;property id=&quot;20148&quot; value=&quot;5&quot;/&gt;&lt;property id=&quot;20300&quot; value=&quot;Slide 6 - &amp;quot;Speaking of Course Schedule…&amp;quot;&quot;/&gt;&lt;property id=&quot;20307&quot; value=&quot;274&quot;/&gt;&lt;/object&gt;&lt;object type=&quot;3&quot; unique_id=&quot;10722&quot;&gt;&lt;property id=&quot;20148&quot; value=&quot;5&quot;/&gt;&lt;property id=&quot;20300&quot; value=&quot;Slide 7 - &amp;quot;Domain 1.0&amp;quot;&quot;/&gt;&lt;property id=&quot;20307&quot; value=&quot;275&quot;/&gt;&lt;/object&gt;&lt;object type=&quot;3&quot; unique_id=&quot;10723&quot;&gt;&lt;property id=&quot;20148&quot; value=&quot;5&quot;/&gt;&lt;property id=&quot;20300&quot; value=&quot;Slide 8 - &amp;quot;Domain 2.0&amp;quot;&quot;/&gt;&lt;property id=&quot;20307&quot; value=&quot;277&quot;/&gt;&lt;/object&gt;&lt;object type=&quot;3&quot; unique_id=&quot;10724&quot;&gt;&lt;property id=&quot;20148&quot; value=&quot;5&quot;/&gt;&lt;property id=&quot;20300&quot; value=&quot;Slide 9 - &amp;quot;Domain 3.0&amp;quot;&quot;/&gt;&lt;property id=&quot;20307&quot; value=&quot;278&quot;/&gt;&lt;/object&gt;&lt;object type=&quot;3&quot; unique_id=&quot;10725&quot;&gt;&lt;property id=&quot;20148&quot; value=&quot;5&quot;/&gt;&lt;property id=&quot;20300&quot; value=&quot;Slide 10 - &amp;quot;Domain 4.0&amp;quot;&quot;/&gt;&lt;property id=&quot;20307&quot; value=&quot;279&quot;/&gt;&lt;/object&gt;&lt;object type=&quot;3&quot; unique_id=&quot;10726&quot;&gt;&lt;property id=&quot;20148&quot; value=&quot;5&quot;/&gt;&lt;property id=&quot;20300&quot; value=&quot;Slide 11 - &amp;quot;Domain 5.0&amp;quot;&quot;/&gt;&lt;property id=&quot;20307&quot; value=&quot;280&quot;/&gt;&lt;/object&gt;&lt;object type=&quot;3&quot; unique_id=&quot;10727&quot;&gt;&lt;property id=&quot;20148&quot; value=&quot;5&quot;/&gt;&lt;property id=&quot;20300&quot; value=&quot;Slide 12 - &amp;quot;How to we pass the exam?&amp;quot;&quot;/&gt;&lt;property id=&quot;20307&quot; value=&quot;288&quot;/&gt;&lt;/object&gt;&lt;object type=&quot;3&quot; unique_id=&quot;10728&quot;&gt;&lt;property id=&quot;20148&quot; value=&quot;5&quot;/&gt;&lt;property id=&quot;20300&quot; value=&quot;Slide 13 - &amp;quot;Planning Prior to the Course&amp;quot;&quot;/&gt;&lt;property id=&quot;20307&quot; value=&quot;281&quot;/&gt;&lt;/object&gt;&lt;object type=&quot;3&quot; unique_id=&quot;10729&quot;&gt;&lt;property id=&quot;20148&quot; value=&quot;5&quot;/&gt;&lt;property id=&quot;20300&quot; value=&quot;Slide 14 - &amp;quot;Planning Prior to the Course&amp;quot;&quot;/&gt;&lt;property id=&quot;20307&quot; value=&quot;282&quot;/&gt;&lt;/object&gt;&lt;object type=&quot;3&quot; unique_id=&quot;10730&quot;&gt;&lt;property id=&quot;20148&quot; value=&quot;5&quot;/&gt;&lt;property id=&quot;20300&quot; value=&quot;Slide 15 - &amp;quot;Planning Prior to the Course&amp;quot;&quot;/&gt;&lt;property id=&quot;20307&quot; value=&quot;283&quot;/&gt;&lt;/object&gt;&lt;object type=&quot;3&quot; unique_id=&quot;10731&quot;&gt;&lt;property id=&quot;20148&quot; value=&quot;5&quot;/&gt;&lt;property id=&quot;20300&quot; value=&quot;Slide 16 - &amp;quot;Planning Prior to the Course&amp;quot;&quot;/&gt;&lt;property id=&quot;20307&quot; value=&quot;284&quot;/&gt;&lt;/object&gt;&lt;object type=&quot;3&quot; unique_id=&quot;10732&quot;&gt;&lt;property id=&quot;20148&quot; value=&quot;5&quot;/&gt;&lt;property id=&quot;20300&quot; value=&quot;Slide 17 - &amp;quot;Planning Prior to the Course&amp;quot;&quot;/&gt;&lt;property id=&quot;20307&quot; value=&quot;285&quot;/&gt;&lt;/object&gt;&lt;object type=&quot;3&quot; unique_id=&quot;10733&quot;&gt;&lt;property id=&quot;20148&quot; value=&quot;5&quot;/&gt;&lt;property id=&quot;20300&quot; value=&quot;Slide 18 - &amp;quot;Planning Prior to the Course&amp;quot;&quot;/&gt;&lt;property id=&quot;20307&quot; value=&quot;286&quot;/&gt;&lt;/object&gt;&lt;object type=&quot;3&quot; unique_id=&quot;10734&quot;&gt;&lt;property id=&quot;20148&quot; value=&quot;5&quot;/&gt;&lt;property id=&quot;20300&quot; value=&quot;Slide 19 - &amp;quot;Planning Prior to the Course&amp;quot;&quot;/&gt;&lt;property id=&quot;20307&quot; value=&quot;287&quot;/&gt;&lt;/object&gt;&lt;object type=&quot;3&quot; unique_id=&quot;10735&quot;&gt;&lt;property id=&quot;20148&quot; value=&quot;5&quot;/&gt;&lt;property id=&quot;20300&quot; value=&quot;Slide 20 - &amp;quot;Planning Prior to the Course&amp;quot;&quot;/&gt;&lt;property id=&quot;20307&quot; value=&quot;289&quot;/&gt;&lt;/object&gt;&lt;object type=&quot;3&quot; unique_id=&quot;10736&quot;&gt;&lt;property id=&quot;20148&quot; value=&quot;5&quot;/&gt;&lt;property id=&quot;20300&quot; value=&quot;Slide 21 - &amp;quot;Planning Prior to the Course&amp;quot;&quot;/&gt;&lt;property id=&quot;20307&quot; value=&quot;290&quot;/&gt;&lt;/object&gt;&lt;object type=&quot;3&quot; unique_id=&quot;10737&quot;&gt;&lt;property id=&quot;20148&quot; value=&quot;5&quot;/&gt;&lt;property id=&quot;20300&quot; value=&quot;Slide 22 - &amp;quot;Planning Prior to the Course&amp;quot;&quot;/&gt;&lt;property id=&quot;20307&quot; value=&quot;291&quot;/&gt;&lt;/object&gt;&lt;object type=&quot;3&quot; unique_id=&quot;10738&quot;&gt;&lt;property id=&quot;20148&quot; value=&quot;5&quot;/&gt;&lt;property id=&quot;20300&quot; value=&quot;Slide 23 - &amp;quot;Planning Prior to the Course&amp;quot;&quot;/&gt;&lt;property id=&quot;20307&quot; value=&quot;292&quot;/&gt;&lt;/object&gt;&lt;object type=&quot;3&quot; unique_id=&quot;10739&quot;&gt;&lt;property id=&quot;20148&quot; value=&quot;5&quot;/&gt;&lt;property id=&quot;20300&quot; value=&quot;Slide 24 - &amp;quot;Planning Prior to the Course&amp;quot;&quot;/&gt;&lt;property id=&quot;20307&quot; value=&quot;293&quot;/&gt;&lt;/object&gt;&lt;object type=&quot;3&quot; unique_id=&quot;10740&quot;&gt;&lt;property id=&quot;20148&quot; value=&quot;5&quot;/&gt;&lt;property id=&quot;20300&quot; value=&quot;Slide 25 - &amp;quot;Planning Prior to the Course&amp;quot;&quot;/&gt;&lt;property id=&quot;20307&quot; value=&quot;294&quot;/&gt;&lt;/object&gt;&lt;object type=&quot;3&quot; unique_id=&quot;10741&quot;&gt;&lt;property id=&quot;20148&quot; value=&quot;5&quot;/&gt;&lt;property id=&quot;20300&quot; value=&quot;Slide 26 - &amp;quot;Planning Prior to the Course&amp;quot;&quot;/&gt;&lt;property id=&quot;20307&quot; value=&quot;295&quot;/&gt;&lt;/object&gt;&lt;object type=&quot;3&quot; unique_id=&quot;10742&quot;&gt;&lt;property id=&quot;20148&quot; value=&quot;5&quot;/&gt;&lt;property id=&quot;20300&quot; value=&quot;Slide 27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28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29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30 - &amp;quot;Very important links&amp;quot;&quot;/&gt;&lt;property id=&quot;20307&quot; value=&quot;299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3162</TotalTime>
  <Words>1846</Words>
  <Application>Microsoft Office PowerPoint</Application>
  <PresentationFormat>Custom</PresentationFormat>
  <Paragraphs>295</Paragraphs>
  <Slides>30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Consolas</vt:lpstr>
      <vt:lpstr>Corbel</vt:lpstr>
      <vt:lpstr>Chalkboard 16x9</vt:lpstr>
      <vt:lpstr>CompTIA CTT+ Certified Technical Trainer</vt:lpstr>
      <vt:lpstr>About your instructor</vt:lpstr>
      <vt:lpstr>What are we going to cover?</vt:lpstr>
      <vt:lpstr>Very important links</vt:lpstr>
      <vt:lpstr>How do we prepare?</vt:lpstr>
      <vt:lpstr>Speaking of Course Schedule…</vt:lpstr>
      <vt:lpstr>Domain 1.0</vt:lpstr>
      <vt:lpstr>Domain 2.0</vt:lpstr>
      <vt:lpstr>Domain 3.0</vt:lpstr>
      <vt:lpstr>Domain 4.0</vt:lpstr>
      <vt:lpstr>Domain 5.0</vt:lpstr>
      <vt:lpstr>How to we pass the exam?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Planning Prior to the Course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19</cp:revision>
  <dcterms:created xsi:type="dcterms:W3CDTF">2019-01-05T23:05:34Z</dcterms:created>
  <dcterms:modified xsi:type="dcterms:W3CDTF">2019-01-08T03:47:34Z</dcterms:modified>
</cp:coreProperties>
</file>